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6"/>
    <p:restoredTop sz="93662"/>
  </p:normalViewPr>
  <p:slideViewPr>
    <p:cSldViewPr>
      <p:cViewPr varScale="1">
        <p:scale>
          <a:sx n="117" d="100"/>
          <a:sy n="117" d="100"/>
        </p:scale>
        <p:origin x="2026"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5689" tIns="47844" rIns="95689" bIns="47844" rtlCol="0"/>
          <a:lstStyle>
            <a:lvl1pPr algn="r">
              <a:defRPr sz="1300"/>
            </a:lvl1pPr>
          </a:lstStyle>
          <a:p>
            <a:fld id="{0B881C69-F2CB-4F4B-A262-942F14D34AFD}" type="datetimeFigureOut">
              <a:rPr kumimoji="1" lang="ja-JP" altLang="en-US" smtClean="0"/>
              <a:t>2021/5/31</a:t>
            </a:fld>
            <a:endParaRPr kumimoji="1" lang="ja-JP" altLang="en-US"/>
          </a:p>
        </p:txBody>
      </p:sp>
      <p:sp>
        <p:nvSpPr>
          <p:cNvPr id="4" name="フッター プレースホルダー 3"/>
          <p:cNvSpPr>
            <a:spLocks noGrp="1"/>
          </p:cNvSpPr>
          <p:nvPr>
            <p:ph type="ftr" sz="quarter" idx="2"/>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6967"/>
          </a:xfrm>
          <a:prstGeom prst="rect">
            <a:avLst/>
          </a:prstGeom>
        </p:spPr>
        <p:txBody>
          <a:bodyPr vert="horz" lIns="95689" tIns="47844" rIns="95689" bIns="47844" rtlCol="0" anchor="b"/>
          <a:lstStyle>
            <a:lvl1pPr algn="r">
              <a:defRPr sz="1300"/>
            </a:lvl1pPr>
          </a:lstStyle>
          <a:p>
            <a:fld id="{0B9F5E99-BD7B-4DF7-8E86-87BA01A73239}" type="slidenum">
              <a:rPr kumimoji="1" lang="ja-JP" altLang="en-US" smtClean="0"/>
              <a:t>‹#›</a:t>
            </a:fld>
            <a:endParaRPr kumimoji="1" lang="ja-JP" altLang="en-US"/>
          </a:p>
        </p:txBody>
      </p:sp>
    </p:spTree>
    <p:extLst>
      <p:ext uri="{BB962C8B-B14F-4D97-AF65-F5344CB8AC3E}">
        <p14:creationId xmlns:p14="http://schemas.microsoft.com/office/powerpoint/2010/main" val="37490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5689" tIns="47844" rIns="95689" bIns="47844" rtlCol="0"/>
          <a:lstStyle>
            <a:lvl1pPr algn="r">
              <a:defRPr sz="1300"/>
            </a:lvl1pPr>
          </a:lstStyle>
          <a:p>
            <a:fld id="{E0559765-1B05-4225-BB76-3FB007ED8EF8}" type="datetimeFigureOut">
              <a:rPr kumimoji="1" lang="ja-JP" altLang="en-US" smtClean="0"/>
              <a:t>2021/5/31</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5689" tIns="47844" rIns="95689" bIns="47844" rtlCol="0" anchor="b"/>
          <a:lstStyle>
            <a:lvl1pPr algn="r">
              <a:defRPr sz="1300"/>
            </a:lvl1pPr>
          </a:lstStyle>
          <a:p>
            <a:fld id="{2EBA673E-F6BB-4222-AF79-473EE0490C60}" type="slidenum">
              <a:rPr kumimoji="1" lang="ja-JP" altLang="en-US" smtClean="0"/>
              <a:t>‹#›</a:t>
            </a:fld>
            <a:endParaRPr kumimoji="1" lang="ja-JP" altLang="en-US"/>
          </a:p>
        </p:txBody>
      </p:sp>
    </p:spTree>
    <p:extLst>
      <p:ext uri="{BB962C8B-B14F-4D97-AF65-F5344CB8AC3E}">
        <p14:creationId xmlns:p14="http://schemas.microsoft.com/office/powerpoint/2010/main" val="3151157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EBA673E-F6BB-4222-AF79-473EE0490C60}" type="slidenum">
              <a:rPr kumimoji="1" lang="ja-JP" altLang="en-US" smtClean="0"/>
              <a:t>1</a:t>
            </a:fld>
            <a:endParaRPr kumimoji="1" lang="ja-JP" altLang="en-US"/>
          </a:p>
        </p:txBody>
      </p:sp>
    </p:spTree>
    <p:extLst>
      <p:ext uri="{BB962C8B-B14F-4D97-AF65-F5344CB8AC3E}">
        <p14:creationId xmlns:p14="http://schemas.microsoft.com/office/powerpoint/2010/main" val="72273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1F333D-3BD1-4265-8D0F-EE30F691F07A}" type="datetime1">
              <a:rPr kumimoji="1" lang="ja-JP" altLang="en-US" smtClean="0"/>
              <a:t>2021/5/31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70188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E1CBF1-13AD-4169-8A4F-4092B2799138}" type="datetime1">
              <a:rPr kumimoji="1" lang="ja-JP" altLang="en-US" smtClean="0"/>
              <a:t>2021/5/31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14698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86C78C-19CC-4BA9-9459-BEA2C51DE1B4}" type="datetime1">
              <a:rPr kumimoji="1" lang="ja-JP" altLang="en-US" smtClean="0"/>
              <a:t>2021/5/31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06021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4D40A1-B975-4540-A5C5-170D6D6741FD}" type="datetime1">
              <a:rPr kumimoji="1" lang="ja-JP" altLang="en-US" smtClean="0"/>
              <a:t>2021/5/31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8895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84F639-EBCC-486C-BCBB-F0C342A4AB8F}" type="datetime1">
              <a:rPr kumimoji="1" lang="ja-JP" altLang="en-US" smtClean="0"/>
              <a:t>2021/5/31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57514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11D0BFD-5483-4FA3-9D38-157A9A14713C}" type="datetime1">
              <a:rPr kumimoji="1" lang="ja-JP" altLang="en-US" smtClean="0"/>
              <a:t>2021/5/31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53999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3F129C-9341-4BAA-9EDD-291ADF4CACE3}" type="datetime1">
              <a:rPr kumimoji="1" lang="ja-JP" altLang="en-US" smtClean="0"/>
              <a:t>2021/5/31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154938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35CC1A-D1CB-4A1F-9A7C-CB05CFFE95CE}" type="datetime1">
              <a:rPr kumimoji="1" lang="ja-JP" altLang="en-US" smtClean="0"/>
              <a:t>2021/5/31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65854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467DCD-908D-49CB-B8ED-2E880E3E28C5}" type="datetime1">
              <a:rPr kumimoji="1" lang="ja-JP" altLang="en-US" smtClean="0"/>
              <a:t>2021/5/31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24888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991003-26EB-4679-AC68-E0746C2029E0}" type="datetime1">
              <a:rPr kumimoji="1" lang="ja-JP" altLang="en-US" smtClean="0"/>
              <a:t>2021/5/31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4735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0DD100-CB61-4082-BB8E-6A75C24D7D03}" type="datetime1">
              <a:rPr kumimoji="1" lang="ja-JP" altLang="en-US" smtClean="0"/>
              <a:t>2021/5/31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88439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8B5C-6CA8-4638-9D3C-A72407520F2F}" type="datetime1">
              <a:rPr kumimoji="1" lang="ja-JP" altLang="en-US" smtClean="0"/>
              <a:t>2021/5/31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7270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タイトル</a:t>
            </a:r>
            <a:br>
              <a:rPr kumimoji="1" lang="ja-JP" altLang="en-US"/>
            </a:br>
            <a:endParaRPr kumimoji="1" lang="ja-JP" altLang="en-US" sz="2000" dirty="0"/>
          </a:p>
        </p:txBody>
      </p:sp>
      <p:sp>
        <p:nvSpPr>
          <p:cNvPr id="3" name="サブタイトル 2"/>
          <p:cNvSpPr>
            <a:spLocks noGrp="1"/>
          </p:cNvSpPr>
          <p:nvPr>
            <p:ph type="subTitle" idx="1"/>
          </p:nvPr>
        </p:nvSpPr>
        <p:spPr/>
        <p:txBody>
          <a:bodyPr/>
          <a:lstStyle/>
          <a:p>
            <a:r>
              <a:rPr lang="ja-JP" altLang="en-US" dirty="0"/>
              <a:t>プロジェクト名</a:t>
            </a:r>
            <a:endParaRPr kumimoji="1" lang="ja-JP" altLang="en-US" dirty="0"/>
          </a:p>
        </p:txBody>
      </p:sp>
      <p:sp>
        <p:nvSpPr>
          <p:cNvPr id="4" name="テキスト ボックス 3"/>
          <p:cNvSpPr txBox="1"/>
          <p:nvPr/>
        </p:nvSpPr>
        <p:spPr>
          <a:xfrm>
            <a:off x="3347864" y="5805264"/>
            <a:ext cx="3456384" cy="307777"/>
          </a:xfrm>
          <a:prstGeom prst="rect">
            <a:avLst/>
          </a:prstGeom>
          <a:noFill/>
        </p:spPr>
        <p:txBody>
          <a:bodyPr wrap="square" rtlCol="0">
            <a:spAutoFit/>
          </a:bodyPr>
          <a:lstStyle/>
          <a:p>
            <a:r>
              <a:rPr kumimoji="1" lang="en-US" altLang="ja-JP" sz="1400" dirty="0">
                <a:solidFill>
                  <a:srgbClr val="FF0000"/>
                </a:solidFill>
              </a:rPr>
              <a:t>※8</a:t>
            </a:r>
            <a:r>
              <a:rPr kumimoji="1" lang="ja-JP" altLang="en-US" sz="1400">
                <a:solidFill>
                  <a:srgbClr val="FF0000"/>
                </a:solidFill>
              </a:rPr>
              <a:t>ページ以内にまとめてください</a:t>
            </a:r>
            <a:r>
              <a:rPr kumimoji="1" lang="ja-JP" altLang="en-US" sz="1400" dirty="0">
                <a:solidFill>
                  <a:srgbClr val="FF0000"/>
                </a:solidFill>
              </a:rPr>
              <a:t>。</a:t>
            </a:r>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1</a:t>
            </a:fld>
            <a:endParaRPr kumimoji="1" lang="ja-JP" altLang="en-US"/>
          </a:p>
        </p:txBody>
      </p:sp>
    </p:spTree>
    <p:extLst>
      <p:ext uri="{BB962C8B-B14F-4D97-AF65-F5344CB8AC3E}">
        <p14:creationId xmlns:p14="http://schemas.microsoft.com/office/powerpoint/2010/main" val="3689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問題の所存</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rgbClr val="FF0000"/>
                </a:solidFill>
              </a:rPr>
              <a:t>活動に至った経緯</a:t>
            </a:r>
            <a:r>
              <a:rPr lang="ja-JP" altLang="en-US" dirty="0">
                <a:solidFill>
                  <a:srgbClr val="FF0000"/>
                </a:solidFill>
              </a:rPr>
              <a:t>や取り上げた地域課題などについて記載してください。</a:t>
            </a:r>
            <a:endParaRPr kumimoji="1"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2</a:t>
            </a:fld>
            <a:endParaRPr kumimoji="1" lang="ja-JP" altLang="en-US"/>
          </a:p>
        </p:txBody>
      </p:sp>
    </p:spTree>
    <p:extLst>
      <p:ext uri="{BB962C8B-B14F-4D97-AF65-F5344CB8AC3E}">
        <p14:creationId xmlns:p14="http://schemas.microsoft.com/office/powerpoint/2010/main" val="22439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a:t>
            </a:r>
          </a:p>
        </p:txBody>
      </p:sp>
      <p:sp>
        <p:nvSpPr>
          <p:cNvPr id="3" name="コンテンツ プレースホルダー 2"/>
          <p:cNvSpPr>
            <a:spLocks noGrp="1"/>
          </p:cNvSpPr>
          <p:nvPr>
            <p:ph idx="1"/>
          </p:nvPr>
        </p:nvSpPr>
        <p:spPr/>
        <p:txBody>
          <a:bodyPr/>
          <a:lstStyle/>
          <a:p>
            <a:r>
              <a:rPr lang="ja-JP" altLang="en-US" dirty="0">
                <a:solidFill>
                  <a:srgbClr val="FF0000"/>
                </a:solidFill>
              </a:rPr>
              <a:t>プロジェクトの目的を記載してください。</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3</a:t>
            </a:fld>
            <a:endParaRPr kumimoji="1" lang="ja-JP" altLang="en-US"/>
          </a:p>
        </p:txBody>
      </p:sp>
    </p:spTree>
    <p:extLst>
      <p:ext uri="{BB962C8B-B14F-4D97-AF65-F5344CB8AC3E}">
        <p14:creationId xmlns:p14="http://schemas.microsoft.com/office/powerpoint/2010/main" val="191210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主な活動内容</a:t>
            </a:r>
          </a:p>
        </p:txBody>
      </p:sp>
      <p:sp>
        <p:nvSpPr>
          <p:cNvPr id="3" name="コンテンツ プレースホルダー 2"/>
          <p:cNvSpPr>
            <a:spLocks noGrp="1"/>
          </p:cNvSpPr>
          <p:nvPr>
            <p:ph idx="1"/>
          </p:nvPr>
        </p:nvSpPr>
        <p:spPr/>
        <p:txBody>
          <a:bodyPr/>
          <a:lstStyle/>
          <a:p>
            <a:r>
              <a:rPr lang="ja-JP" altLang="en-US" dirty="0">
                <a:solidFill>
                  <a:srgbClr val="FF0000"/>
                </a:solidFill>
              </a:rPr>
              <a:t>地域課題の解決過程について時系列で具体的に記載してください。</a:t>
            </a:r>
            <a:endParaRPr kumimoji="1" lang="en-US" altLang="ja-JP" dirty="0">
              <a:solidFill>
                <a:srgbClr val="FF0000"/>
              </a:solidFill>
            </a:endParaRPr>
          </a:p>
          <a:p>
            <a:r>
              <a:rPr kumimoji="1" lang="ja-JP" altLang="en-US" dirty="0">
                <a:solidFill>
                  <a:srgbClr val="FF0000"/>
                </a:solidFill>
              </a:rPr>
              <a:t>いつ、どこで、だれが、何を、どのように行うのかなど</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4</a:t>
            </a:fld>
            <a:endParaRPr kumimoji="1" lang="ja-JP" altLang="en-US"/>
          </a:p>
        </p:txBody>
      </p:sp>
    </p:spTree>
    <p:extLst>
      <p:ext uri="{BB962C8B-B14F-4D97-AF65-F5344CB8AC3E}">
        <p14:creationId xmlns:p14="http://schemas.microsoft.com/office/powerpoint/2010/main" val="370755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実施体制</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558792962"/>
              </p:ext>
            </p:extLst>
          </p:nvPr>
        </p:nvGraphicFramePr>
        <p:xfrm>
          <a:off x="782216" y="1439741"/>
          <a:ext cx="7174160" cy="4320482"/>
        </p:xfrm>
        <a:graphic>
          <a:graphicData uri="http://schemas.openxmlformats.org/drawingml/2006/table">
            <a:tbl>
              <a:tblPr firstRow="1" bandRow="1">
                <a:tableStyleId>{5C22544A-7EE6-4342-B048-85BDC9FD1C3A}</a:tableStyleId>
              </a:tblPr>
              <a:tblGrid>
                <a:gridCol w="2017370">
                  <a:extLst>
                    <a:ext uri="{9D8B030D-6E8A-4147-A177-3AD203B41FA5}">
                      <a16:colId xmlns:a16="http://schemas.microsoft.com/office/drawing/2014/main" val="20000"/>
                    </a:ext>
                  </a:extLst>
                </a:gridCol>
                <a:gridCol w="2420486">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408130">
                <a:tc>
                  <a:txBody>
                    <a:bodyPr/>
                    <a:lstStyle/>
                    <a:p>
                      <a:pPr algn="ctr"/>
                      <a:r>
                        <a:rPr kumimoji="1" lang="ja-JP" altLang="en-US"/>
                        <a:t>氏名</a:t>
                      </a:r>
                      <a:endParaRPr kumimoji="1" lang="ja-JP" altLang="en-US" dirty="0"/>
                    </a:p>
                  </a:txBody>
                  <a:tcPr/>
                </a:tc>
                <a:tc>
                  <a:txBody>
                    <a:bodyPr/>
                    <a:lstStyle/>
                    <a:p>
                      <a:pPr algn="ctr"/>
                      <a:r>
                        <a:rPr kumimoji="1" lang="ja-JP" altLang="en-US"/>
                        <a:t>所属</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　　　　　　担当・役割</a:t>
                      </a:r>
                    </a:p>
                  </a:txBody>
                  <a:tcPr/>
                </a:tc>
                <a:extLst>
                  <a:ext uri="{0D108BD9-81ED-4DB2-BD59-A6C34878D82A}">
                    <a16:rowId xmlns:a16="http://schemas.microsoft.com/office/drawing/2014/main" val="10000"/>
                  </a:ext>
                </a:extLst>
              </a:tr>
              <a:tr h="636412">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1"/>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2"/>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3"/>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4"/>
                  </a:ext>
                </a:extLst>
              </a:tr>
              <a:tr h="818985">
                <a:tc>
                  <a:txBody>
                    <a:bodyPr/>
                    <a:lstStyle/>
                    <a:p>
                      <a:endParaRPr kumimoji="1" lang="ja-JP" altLang="en-US" dirty="0"/>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a:p>
                      <a:endParaRPr kumimoji="1" lang="ja-JP" altLang="en-US" dirty="0"/>
                    </a:p>
                  </a:txBody>
                  <a:tcPr/>
                </a:tc>
                <a:extLst>
                  <a:ext uri="{0D108BD9-81ED-4DB2-BD59-A6C34878D82A}">
                    <a16:rowId xmlns:a16="http://schemas.microsoft.com/office/drawing/2014/main" val="10005"/>
                  </a:ext>
                </a:extLst>
              </a:tr>
            </a:tbl>
          </a:graphicData>
        </a:graphic>
      </p:graphicFrame>
      <p:sp>
        <p:nvSpPr>
          <p:cNvPr id="8" name="スライド番号プレースホルダー 7"/>
          <p:cNvSpPr>
            <a:spLocks noGrp="1"/>
          </p:cNvSpPr>
          <p:nvPr>
            <p:ph type="sldNum" sz="quarter" idx="12"/>
          </p:nvPr>
        </p:nvSpPr>
        <p:spPr/>
        <p:txBody>
          <a:bodyPr/>
          <a:lstStyle/>
          <a:p>
            <a:fld id="{D8108AFD-F9B9-42B1-B23B-CBE622A62AED}" type="slidenum">
              <a:rPr kumimoji="1" lang="ja-JP" altLang="en-US" smtClean="0"/>
              <a:t>5</a:t>
            </a:fld>
            <a:endParaRPr kumimoji="1" lang="ja-JP" altLang="en-US"/>
          </a:p>
        </p:txBody>
      </p:sp>
    </p:spTree>
    <p:extLst>
      <p:ext uri="{BB962C8B-B14F-4D97-AF65-F5344CB8AC3E}">
        <p14:creationId xmlns:p14="http://schemas.microsoft.com/office/powerpoint/2010/main" val="168556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予算</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1186853"/>
              </p:ext>
            </p:extLst>
          </p:nvPr>
        </p:nvGraphicFramePr>
        <p:xfrm>
          <a:off x="457200" y="1600200"/>
          <a:ext cx="8229601" cy="3752846"/>
        </p:xfrm>
        <a:graphic>
          <a:graphicData uri="http://schemas.openxmlformats.org/drawingml/2006/table">
            <a:tbl>
              <a:tblPr firstRow="1" bandRow="1">
                <a:tableStyleId>{5C22544A-7EE6-4342-B048-85BDC9FD1C3A}</a:tableStyleId>
              </a:tblPr>
              <a:tblGrid>
                <a:gridCol w="802433">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2656">
                <a:tc>
                  <a:txBody>
                    <a:bodyPr/>
                    <a:lstStyle/>
                    <a:p>
                      <a:endParaRPr kumimoji="1" lang="ja-JP" altLang="en-US" dirty="0"/>
                    </a:p>
                  </a:txBody>
                  <a:tcPr/>
                </a:tc>
                <a:tc>
                  <a:txBody>
                    <a:bodyPr/>
                    <a:lstStyle/>
                    <a:p>
                      <a:pPr algn="ctr"/>
                      <a:r>
                        <a:rPr kumimoji="1" lang="ja-JP" altLang="en-US" dirty="0"/>
                        <a:t>項目</a:t>
                      </a:r>
                    </a:p>
                  </a:txBody>
                  <a:tcPr/>
                </a:tc>
                <a:tc>
                  <a:txBody>
                    <a:bodyPr/>
                    <a:lstStyle/>
                    <a:p>
                      <a:pPr algn="ctr"/>
                      <a:r>
                        <a:rPr kumimoji="1" lang="ja-JP" altLang="en-US" dirty="0"/>
                        <a:t>内訳</a:t>
                      </a:r>
                    </a:p>
                  </a:txBody>
                  <a:tcPr/>
                </a:tc>
                <a:tc>
                  <a:txBody>
                    <a:bodyPr/>
                    <a:lstStyle/>
                    <a:p>
                      <a:pPr algn="ctr"/>
                      <a:r>
                        <a:rPr kumimoji="1" lang="ja-JP" altLang="en-US" dirty="0"/>
                        <a:t>金額（千円）</a:t>
                      </a:r>
                    </a:p>
                  </a:txBody>
                  <a:tcPr/>
                </a:tc>
                <a:extLst>
                  <a:ext uri="{0D108BD9-81ED-4DB2-BD59-A6C34878D82A}">
                    <a16:rowId xmlns:a16="http://schemas.microsoft.com/office/drawing/2014/main" val="10000"/>
                  </a:ext>
                </a:extLst>
              </a:tr>
              <a:tr h="864096">
                <a:tc>
                  <a:txBody>
                    <a:bodyPr/>
                    <a:lstStyle/>
                    <a:p>
                      <a:r>
                        <a:rPr kumimoji="1" lang="ja-JP" altLang="en-US" dirty="0"/>
                        <a:t>収入</a:t>
                      </a:r>
                    </a:p>
                  </a:txBody>
                  <a:tcPr/>
                </a:tc>
                <a:tc>
                  <a:txBody>
                    <a:bodyPr/>
                    <a:lstStyle/>
                    <a:p>
                      <a:r>
                        <a:rPr kumimoji="1" lang="ja-JP" altLang="en-US" sz="1100" dirty="0">
                          <a:solidFill>
                            <a:srgbClr val="FF0000"/>
                          </a:solidFill>
                        </a:rPr>
                        <a:t>例：学生イニシアティブ事業補助金</a:t>
                      </a:r>
                    </a:p>
                  </a:txBody>
                  <a:tcPr/>
                </a:tc>
                <a:tc>
                  <a:txBody>
                    <a:bodyPr/>
                    <a:lstStyle/>
                    <a:p>
                      <a:endParaRPr kumimoji="1" lang="ja-JP" altLang="en-US" sz="1100" dirty="0">
                        <a:solidFill>
                          <a:srgbClr val="FF0000"/>
                        </a:solidFill>
                      </a:endParaRPr>
                    </a:p>
                  </a:txBody>
                  <a:tcPr/>
                </a:tc>
                <a:tc>
                  <a:txBody>
                    <a:bodyPr/>
                    <a:lstStyle/>
                    <a:p>
                      <a:pPr algn="r"/>
                      <a:r>
                        <a:rPr kumimoji="1" lang="en-US" altLang="ja-JP" sz="1100" dirty="0">
                          <a:solidFill>
                            <a:srgbClr val="FF0000"/>
                          </a:solidFill>
                        </a:rPr>
                        <a:t>30</a:t>
                      </a:r>
                      <a:r>
                        <a:rPr kumimoji="1" lang="ja-JP" altLang="en-US" sz="1100" dirty="0">
                          <a:solidFill>
                            <a:srgbClr val="FF0000"/>
                          </a:solidFill>
                        </a:rPr>
                        <a:t>（千円）</a:t>
                      </a:r>
                      <a:r>
                        <a:rPr kumimoji="1" lang="en-US" altLang="ja-JP" sz="1100" dirty="0">
                          <a:solidFill>
                            <a:srgbClr val="FF0000"/>
                          </a:solidFill>
                        </a:rPr>
                        <a:t>※</a:t>
                      </a:r>
                      <a:endParaRPr kumimoji="1" lang="ja-JP" altLang="en-US" sz="1100" dirty="0">
                        <a:solidFill>
                          <a:srgbClr val="FF0000"/>
                        </a:solidFill>
                      </a:endParaRPr>
                    </a:p>
                  </a:txBody>
                  <a:tcPr/>
                </a:tc>
                <a:extLst>
                  <a:ext uri="{0D108BD9-81ED-4DB2-BD59-A6C34878D82A}">
                    <a16:rowId xmlns:a16="http://schemas.microsoft.com/office/drawing/2014/main" val="10001"/>
                  </a:ext>
                </a:extLst>
              </a:tr>
              <a:tr h="1924046">
                <a:tc>
                  <a:txBody>
                    <a:bodyPr/>
                    <a:lstStyle/>
                    <a:p>
                      <a:r>
                        <a:rPr kumimoji="1" lang="ja-JP" altLang="en-US" dirty="0"/>
                        <a:t>支出</a:t>
                      </a:r>
                    </a:p>
                  </a:txBody>
                  <a:tcPr/>
                </a:tc>
                <a:tc>
                  <a:txBody>
                    <a:bodyPr/>
                    <a:lstStyle/>
                    <a:p>
                      <a:r>
                        <a:rPr kumimoji="1" lang="ja-JP" altLang="en-US" sz="1100" dirty="0">
                          <a:solidFill>
                            <a:srgbClr val="FF0000"/>
                          </a:solidFill>
                        </a:rPr>
                        <a:t>例：</a:t>
                      </a:r>
                    </a:p>
                    <a:p>
                      <a:r>
                        <a:rPr kumimoji="1" lang="ja-JP" altLang="en-US" sz="1100" dirty="0">
                          <a:solidFill>
                            <a:srgbClr val="FF0000"/>
                          </a:solidFill>
                        </a:rPr>
                        <a:t>チラシ作成</a:t>
                      </a:r>
                    </a:p>
                    <a:p>
                      <a:r>
                        <a:rPr kumimoji="1" lang="ja-JP" altLang="en-US" sz="1100" dirty="0">
                          <a:solidFill>
                            <a:srgbClr val="FF0000"/>
                          </a:solidFill>
                        </a:rPr>
                        <a:t>切手代（チラシ送付）</a:t>
                      </a:r>
                    </a:p>
                  </a:txBody>
                  <a:tcPr/>
                </a:tc>
                <a:tc>
                  <a:txBody>
                    <a:bodyPr/>
                    <a:lstStyle/>
                    <a:p>
                      <a:endParaRPr kumimoji="1" lang="ja-JP" altLang="en-US" sz="1100" dirty="0">
                        <a:solidFill>
                          <a:srgbClr val="FF0000"/>
                        </a:solidFill>
                      </a:endParaRPr>
                    </a:p>
                    <a:p>
                      <a:r>
                        <a:rPr kumimoji="1" lang="ja-JP" altLang="en-US" sz="1100" dirty="0">
                          <a:solidFill>
                            <a:srgbClr val="FF0000"/>
                          </a:solidFill>
                        </a:rPr>
                        <a:t>印刷費（</a:t>
                      </a:r>
                      <a:r>
                        <a:rPr kumimoji="1" lang="en-US" altLang="ja-JP" sz="1100" dirty="0">
                          <a:solidFill>
                            <a:srgbClr val="FF0000"/>
                          </a:solidFill>
                        </a:rPr>
                        <a:t>@10×100</a:t>
                      </a:r>
                      <a:r>
                        <a:rPr kumimoji="1" lang="ja-JP" altLang="en-US" sz="1100" dirty="0">
                          <a:solidFill>
                            <a:srgbClr val="FF0000"/>
                          </a:solidFill>
                        </a:rPr>
                        <a:t>枚）</a:t>
                      </a:r>
                    </a:p>
                    <a:p>
                      <a:r>
                        <a:rPr kumimoji="1" lang="ja-JP" altLang="en-US" sz="1100" dirty="0">
                          <a:solidFill>
                            <a:srgbClr val="FF0000"/>
                          </a:solidFill>
                        </a:rPr>
                        <a:t>切手代（</a:t>
                      </a:r>
                      <a:r>
                        <a:rPr kumimoji="1" lang="en-US" altLang="ja-JP" sz="1100" dirty="0">
                          <a:solidFill>
                            <a:srgbClr val="FF0000"/>
                          </a:solidFill>
                        </a:rPr>
                        <a:t>@120×100</a:t>
                      </a:r>
                      <a:r>
                        <a:rPr kumimoji="1" lang="ja-JP" altLang="en-US" sz="1100" dirty="0">
                          <a:solidFill>
                            <a:srgbClr val="FF0000"/>
                          </a:solidFill>
                        </a:rPr>
                        <a:t>枚）</a:t>
                      </a:r>
                    </a:p>
                  </a:txBody>
                  <a:tcPr/>
                </a:tc>
                <a:tc>
                  <a:txBody>
                    <a:bodyPr/>
                    <a:lstStyle/>
                    <a:p>
                      <a:pPr algn="r"/>
                      <a:endParaRPr kumimoji="1" lang="ja-JP" altLang="en-US" sz="1100">
                        <a:solidFill>
                          <a:srgbClr val="FF0000"/>
                        </a:solidFill>
                      </a:endParaRPr>
                    </a:p>
                    <a:p>
                      <a:pPr algn="r"/>
                      <a:r>
                        <a:rPr kumimoji="1" lang="en-US" altLang="ja-JP" sz="1100">
                          <a:solidFill>
                            <a:srgbClr val="FF0000"/>
                          </a:solidFill>
                        </a:rPr>
                        <a:t>10</a:t>
                      </a:r>
                      <a:r>
                        <a:rPr kumimoji="1" lang="ja-JP" altLang="en-US" sz="1100" dirty="0">
                          <a:solidFill>
                            <a:srgbClr val="FF0000"/>
                          </a:solidFill>
                        </a:rPr>
                        <a:t>（千円）</a:t>
                      </a:r>
                    </a:p>
                    <a:p>
                      <a:pPr algn="r"/>
                      <a:r>
                        <a:rPr kumimoji="1" lang="en-US" altLang="ja-JP" sz="1100" dirty="0">
                          <a:solidFill>
                            <a:srgbClr val="FF0000"/>
                          </a:solidFill>
                        </a:rPr>
                        <a:t>12</a:t>
                      </a:r>
                      <a:r>
                        <a:rPr kumimoji="1" lang="ja-JP" altLang="en-US" sz="1100" dirty="0">
                          <a:solidFill>
                            <a:srgbClr val="FF0000"/>
                          </a:solidFill>
                        </a:rPr>
                        <a:t>（千円）</a:t>
                      </a:r>
                    </a:p>
                    <a:p>
                      <a:pPr algn="r"/>
                      <a:r>
                        <a:rPr kumimoji="1" lang="ja-JP" altLang="en-US" sz="1100" dirty="0">
                          <a:solidFill>
                            <a:srgbClr val="FF0000"/>
                          </a:solidFill>
                        </a:rPr>
                        <a:t>など</a:t>
                      </a:r>
                    </a:p>
                  </a:txBody>
                  <a:tcPr/>
                </a:tc>
                <a:extLst>
                  <a:ext uri="{0D108BD9-81ED-4DB2-BD59-A6C34878D82A}">
                    <a16:rowId xmlns:a16="http://schemas.microsoft.com/office/drawing/2014/main" val="10002"/>
                  </a:ext>
                </a:extLst>
              </a:tr>
              <a:tr h="432048">
                <a:tc gridSpan="3">
                  <a:txBody>
                    <a:bodyPr/>
                    <a:lstStyle/>
                    <a:p>
                      <a:pPr algn="l"/>
                      <a:r>
                        <a:rPr kumimoji="1" lang="ja-JP" altLang="en-US" dirty="0"/>
                        <a:t>合計</a:t>
                      </a:r>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6</a:t>
            </a:fld>
            <a:endParaRPr kumimoji="1" lang="ja-JP" altLang="en-US"/>
          </a:p>
        </p:txBody>
      </p:sp>
      <p:sp>
        <p:nvSpPr>
          <p:cNvPr id="6" name="テキスト ボックス 5"/>
          <p:cNvSpPr txBox="1"/>
          <p:nvPr/>
        </p:nvSpPr>
        <p:spPr>
          <a:xfrm>
            <a:off x="539552" y="5711521"/>
            <a:ext cx="3240360" cy="276999"/>
          </a:xfrm>
          <a:prstGeom prst="rect">
            <a:avLst/>
          </a:prstGeom>
          <a:noFill/>
        </p:spPr>
        <p:txBody>
          <a:bodyPr wrap="square" rtlCol="0">
            <a:spAutoFit/>
          </a:bodyPr>
          <a:lstStyle/>
          <a:p>
            <a:r>
              <a:rPr kumimoji="1" lang="en-US" altLang="ja-JP" sz="1200" dirty="0"/>
              <a:t>※</a:t>
            </a:r>
            <a:r>
              <a:rPr kumimoji="1" lang="ja-JP" altLang="en-US" sz="1200" dirty="0"/>
              <a:t>補助金額は３万円を上限としてください。</a:t>
            </a:r>
          </a:p>
        </p:txBody>
      </p:sp>
    </p:spTree>
    <p:extLst>
      <p:ext uri="{BB962C8B-B14F-4D97-AF65-F5344CB8AC3E}">
        <p14:creationId xmlns:p14="http://schemas.microsoft.com/office/powerpoint/2010/main" val="3723981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その他</a:t>
            </a:r>
          </a:p>
        </p:txBody>
      </p:sp>
      <p:sp>
        <p:nvSpPr>
          <p:cNvPr id="3" name="コンテンツ プレースホルダー 2"/>
          <p:cNvSpPr>
            <a:spLocks noGrp="1"/>
          </p:cNvSpPr>
          <p:nvPr>
            <p:ph idx="1"/>
          </p:nvPr>
        </p:nvSpPr>
        <p:spPr/>
        <p:txBody>
          <a:bodyPr/>
          <a:lstStyle/>
          <a:p>
            <a:r>
              <a:rPr kumimoji="1" lang="ja-JP" altLang="en-US" sz="2400" dirty="0">
                <a:solidFill>
                  <a:srgbClr val="FF0000"/>
                </a:solidFill>
              </a:rPr>
              <a:t>適宜必要な資料を加えてください。</a:t>
            </a:r>
          </a:p>
          <a:p>
            <a:r>
              <a:rPr lang="ja-JP" altLang="en-US" sz="2400">
                <a:solidFill>
                  <a:srgbClr val="FF0000"/>
                </a:solidFill>
              </a:rPr>
              <a:t>連携を予定している市町村や団体などがありましたら記してください</a:t>
            </a:r>
            <a:r>
              <a:rPr lang="ja-JP" altLang="en-US" sz="2400" dirty="0">
                <a:solidFill>
                  <a:srgbClr val="FF0000"/>
                </a:solidFill>
              </a:rPr>
              <a:t>。</a:t>
            </a:r>
            <a:endParaRPr kumimoji="1" lang="ja-JP" altLang="en-US" sz="2400" dirty="0">
              <a:solidFill>
                <a:srgbClr val="FF0000"/>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7</a:t>
            </a:fld>
            <a:endParaRPr kumimoji="1" lang="ja-JP" altLang="en-US"/>
          </a:p>
        </p:txBody>
      </p:sp>
    </p:spTree>
    <p:extLst>
      <p:ext uri="{BB962C8B-B14F-4D97-AF65-F5344CB8AC3E}">
        <p14:creationId xmlns:p14="http://schemas.microsoft.com/office/powerpoint/2010/main" val="3432831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182</Words>
  <Application>Microsoft Office PowerPoint</Application>
  <PresentationFormat>画面に合わせる (4:3)</PresentationFormat>
  <Paragraphs>45</Paragraphs>
  <Slides>7</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Calibri</vt:lpstr>
      <vt:lpstr>Office ​​テーマ</vt:lpstr>
      <vt:lpstr>タイトル </vt:lpstr>
      <vt:lpstr>問題の所存</vt:lpstr>
      <vt:lpstr>目的</vt:lpstr>
      <vt:lpstr>主な活動内容</vt:lpstr>
      <vt:lpstr>実施体制</vt:lpstr>
      <vt:lpstr>予算</vt:lpstr>
      <vt:lpstr>その他</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 （概ね20字以内）</dc:title>
  <dc:creator>uconyamanashi</dc:creator>
  <cp:lastModifiedBy>特定非営利活動法人 大学コンソーシアムやまなし</cp:lastModifiedBy>
  <cp:revision>24</cp:revision>
  <cp:lastPrinted>2017-06-19T00:32:13Z</cp:lastPrinted>
  <dcterms:created xsi:type="dcterms:W3CDTF">2016-06-22T02:07:00Z</dcterms:created>
  <dcterms:modified xsi:type="dcterms:W3CDTF">2021-05-31T01:18:51Z</dcterms:modified>
</cp:coreProperties>
</file>